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01" r:id="rId3"/>
    <p:sldId id="263" r:id="rId4"/>
    <p:sldId id="317" r:id="rId5"/>
    <p:sldId id="322" r:id="rId6"/>
    <p:sldId id="323" r:id="rId7"/>
    <p:sldId id="324" r:id="rId8"/>
    <p:sldId id="325" r:id="rId9"/>
    <p:sldId id="326" r:id="rId10"/>
    <p:sldId id="327" r:id="rId11"/>
    <p:sldId id="305" r:id="rId12"/>
    <p:sldId id="307" r:id="rId13"/>
    <p:sldId id="314" r:id="rId14"/>
    <p:sldId id="315" r:id="rId15"/>
    <p:sldId id="316" r:id="rId16"/>
    <p:sldId id="328" r:id="rId17"/>
    <p:sldId id="329" r:id="rId18"/>
    <p:sldId id="331" r:id="rId19"/>
    <p:sldId id="332" r:id="rId20"/>
    <p:sldId id="330" r:id="rId21"/>
    <p:sldId id="306" r:id="rId22"/>
    <p:sldId id="310" r:id="rId23"/>
    <p:sldId id="311" r:id="rId24"/>
    <p:sldId id="312" r:id="rId25"/>
    <p:sldId id="300" r:id="rId26"/>
  </p:sldIdLst>
  <p:sldSz cx="9144000" cy="6858000" type="screen4x3"/>
  <p:notesSz cx="9856788" cy="679767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969" autoAdjust="0"/>
    <p:restoredTop sz="99389" autoAdjust="0"/>
  </p:normalViewPr>
  <p:slideViewPr>
    <p:cSldViewPr>
      <p:cViewPr>
        <p:scale>
          <a:sx n="100" d="100"/>
          <a:sy n="100" d="100"/>
        </p:scale>
        <p:origin x="-42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1275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583934" y="0"/>
            <a:ext cx="4271275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42F3CC2-FF5D-44EA-B2C5-E2E0E9C1D6BA}" type="datetimeFigureOut">
              <a:rPr lang="fr-FR"/>
              <a:pPr>
                <a:defRPr/>
              </a:pPr>
              <a:t>16/03/2015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56204"/>
            <a:ext cx="4271275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583934" y="6456204"/>
            <a:ext cx="4271275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EF515E4-13C4-4A86-9D12-479BBDF944A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pic>
        <p:nvPicPr>
          <p:cNvPr id="37894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39" y="-30177"/>
            <a:ext cx="4449772" cy="459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73278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1275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583934" y="0"/>
            <a:ext cx="4271275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3F5DAB5-BBC1-4B9E-BA00-A6701ACF3FB7}" type="datetimeFigureOut">
              <a:rPr lang="fr-FR"/>
              <a:pPr>
                <a:defRPr/>
              </a:pPr>
              <a:t>16/03/2015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28975" y="508000"/>
            <a:ext cx="3398838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85679" y="3228897"/>
            <a:ext cx="788543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56204"/>
            <a:ext cx="4271275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583934" y="6456204"/>
            <a:ext cx="4271275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5051726-C97C-4ADA-AD5C-BEB7EC21C87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818562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6391A-FD82-4929-BF82-96100103938A}" type="datetime1">
              <a:rPr lang="fr-FR" smtClean="0"/>
              <a:pPr>
                <a:defRPr/>
              </a:pPr>
              <a:t>16/03/2015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8CD56-D6E4-4FD4-9B0D-0AAB03C7345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0674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C915E-2B58-429C-80F7-CA72750F0432}" type="datetime1">
              <a:rPr lang="fr-FR" smtClean="0"/>
              <a:pPr>
                <a:defRPr/>
              </a:pPr>
              <a:t>16/03/2015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94FFF-A39E-44A4-BBEC-7DF115D15C2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5024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53149-7D08-478E-86D4-66E1F5E25E3B}" type="datetime1">
              <a:rPr lang="fr-FR" smtClean="0"/>
              <a:pPr>
                <a:defRPr/>
              </a:pPr>
              <a:t>16/03/2015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9ACCE-CE63-4C16-A2C7-363BF9F9A23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2661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DF692-AFDE-4A1C-9459-078C4D8D616E}" type="datetime1">
              <a:rPr lang="fr-FR" smtClean="0"/>
              <a:pPr>
                <a:defRPr/>
              </a:pPr>
              <a:t>16/03/2015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E417F-4F87-4EA2-9561-214B4F9AA06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6240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CD749-D561-4E4B-8F78-657A3324E8EC}" type="datetime1">
              <a:rPr lang="fr-FR" smtClean="0"/>
              <a:pPr>
                <a:defRPr/>
              </a:pPr>
              <a:t>16/03/2015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B0BD2-3994-4B86-BDD2-68D72525FCC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0340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FD631-AA1C-490F-B7EF-7B98C8EEB498}" type="datetime1">
              <a:rPr lang="fr-FR" smtClean="0"/>
              <a:pPr>
                <a:defRPr/>
              </a:pPr>
              <a:t>16/03/2015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B2CF4-EF2D-4D5B-9D88-DA40E7A2483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86620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24DEC-8ED9-4ACD-A20D-285507077813}" type="datetime1">
              <a:rPr lang="fr-FR" smtClean="0"/>
              <a:pPr>
                <a:defRPr/>
              </a:pPr>
              <a:t>16/03/2015</a:t>
            </a:fld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3F19E-1C95-41EF-AC9A-8FB2BAFD635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9873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ECFB3-CE24-4AF5-A1AC-4BA6E4E44ADA}" type="datetime1">
              <a:rPr lang="fr-FR" smtClean="0"/>
              <a:pPr>
                <a:defRPr/>
              </a:pPr>
              <a:t>16/03/2015</a:t>
            </a:fld>
            <a:endParaRPr lang="fr-FR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FC21D-9FD8-4577-ACEE-C232CAA4136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4106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B826C-F0DC-4D18-877C-CADB93319E06}" type="datetime1">
              <a:rPr lang="fr-FR" smtClean="0"/>
              <a:pPr>
                <a:defRPr/>
              </a:pPr>
              <a:t>16/03/2015</a:t>
            </a:fld>
            <a:endParaRPr lang="fr-FR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B6698-451B-43D4-A2FA-7A3123E0F06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6604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C2B4E-EDDE-4BAA-BFFE-CE7662FA9502}" type="datetime1">
              <a:rPr lang="fr-FR" smtClean="0"/>
              <a:pPr>
                <a:defRPr/>
              </a:pPr>
              <a:t>16/03/2015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249D1-285B-4D53-9E11-90A3E36C635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7138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dirty="0" smtClean="0"/>
              <a:t>Cliquez sur l'icône pour ajouter une image</a:t>
            </a:r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5053F-010C-462E-9153-BA783E3D048D}" type="datetime1">
              <a:rPr lang="fr-FR" smtClean="0"/>
              <a:pPr>
                <a:defRPr/>
              </a:pPr>
              <a:t>16/03/2015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AE1DA-23CA-480B-8008-F179A861577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9690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AE27C1-151B-413B-9077-86EE688846D4}" type="datetime1">
              <a:rPr lang="fr-FR" smtClean="0"/>
              <a:pPr>
                <a:defRPr/>
              </a:pPr>
              <a:t>16/03/2015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9FA429-932A-42DD-867A-48D1DE35D20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292725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3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1712" r="-6180" b="-23918"/>
          <a:stretch>
            <a:fillRect/>
          </a:stretch>
        </p:blipFill>
        <p:spPr bwMode="auto">
          <a:xfrm>
            <a:off x="4824413" y="0"/>
            <a:ext cx="4319587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ZoneTexte 2"/>
          <p:cNvSpPr txBox="1">
            <a:spLocks noChangeArrowheads="1"/>
          </p:cNvSpPr>
          <p:nvPr/>
        </p:nvSpPr>
        <p:spPr bwMode="auto">
          <a:xfrm>
            <a:off x="1412875" y="6597650"/>
            <a:ext cx="63182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 altLang="fr-FR" sz="800" b="1" dirty="0">
                <a:solidFill>
                  <a:srgbClr val="0070C0"/>
                </a:solidFill>
              </a:rPr>
              <a:t>LERINS JOBARD CHEMLA AVOCATS – 50, boulevard de Courcelles 75017 PARIS – 01 42 89 34 40 – www.ljcavocats.com</a:t>
            </a:r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8134672" cy="1440159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2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Actifs </a:t>
            </a:r>
            <a:r>
              <a:rPr lang="fr-FR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immatériels : </a:t>
            </a:r>
            <a:r>
              <a:rPr lang="fr-FR" sz="2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2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2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2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2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Identifier </a:t>
            </a:r>
            <a:r>
              <a:rPr lang="fr-FR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Sécuriser = </a:t>
            </a:r>
            <a:r>
              <a:rPr lang="fr-FR" sz="2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Valoriser</a:t>
            </a:r>
            <a: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sz="2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-53266" y="5949949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4139952" y="3717032"/>
            <a:ext cx="4680520" cy="17281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b="1" dirty="0" smtClean="0"/>
              <a:t>ATELIER AU VILLAGE BY CA</a:t>
            </a:r>
          </a:p>
          <a:p>
            <a:pPr algn="r"/>
            <a:r>
              <a:rPr lang="fr-FR" b="1" dirty="0" smtClean="0"/>
              <a:t>4 mars 2015</a:t>
            </a:r>
          </a:p>
          <a:p>
            <a:pPr algn="r"/>
            <a:endParaRPr lang="fr-FR" b="1" dirty="0"/>
          </a:p>
          <a:p>
            <a:pPr algn="r"/>
            <a:r>
              <a:rPr lang="fr-FR" b="1" dirty="0" smtClean="0"/>
              <a:t>Mathilde </a:t>
            </a:r>
            <a:r>
              <a:rPr lang="fr-FR" b="1" dirty="0" err="1" smtClean="0"/>
              <a:t>Croze</a:t>
            </a:r>
            <a:r>
              <a:rPr lang="fr-FR" b="1" dirty="0" smtClean="0"/>
              <a:t> - Avocat</a:t>
            </a:r>
          </a:p>
          <a:p>
            <a:pPr algn="r"/>
            <a:r>
              <a:rPr lang="fr-FR" b="1" dirty="0" smtClean="0"/>
              <a:t>LERINS JOBARD CHEMLA AVOCATS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Identifier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Tentative de classification des actifs immatériels </a:t>
            </a:r>
            <a:r>
              <a:rPr lang="fr-FR" sz="2400" b="1" dirty="0">
                <a:solidFill>
                  <a:schemeClr val="accent4">
                    <a:lumMod val="75000"/>
                  </a:schemeClr>
                </a:solidFill>
              </a:rPr>
              <a:t>:</a:t>
            </a:r>
            <a:endParaRPr lang="fr-FR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	Actifs </a:t>
            </a:r>
            <a:r>
              <a:rPr lang="fr-FR" sz="2400" dirty="0">
                <a:solidFill>
                  <a:schemeClr val="tx2"/>
                </a:solidFill>
              </a:rPr>
              <a:t>immatériels nés de la capacité de l’entreprise à s’en réserver l’accès </a:t>
            </a:r>
            <a:r>
              <a:rPr lang="fr-FR" sz="2400" dirty="0" smtClean="0">
                <a:solidFill>
                  <a:schemeClr val="tx2"/>
                </a:solidFill>
              </a:rPr>
              <a:t>elle-même, à </a:t>
            </a:r>
            <a:r>
              <a:rPr lang="fr-FR" sz="2400" dirty="0">
                <a:solidFill>
                  <a:schemeClr val="tx2"/>
                </a:solidFill>
              </a:rPr>
              <a:t>ses risques et </a:t>
            </a:r>
            <a:r>
              <a:rPr lang="fr-FR" sz="2400" dirty="0" smtClean="0">
                <a:solidFill>
                  <a:schemeClr val="tx2"/>
                </a:solidFill>
              </a:rPr>
              <a:t>périls :</a:t>
            </a:r>
            <a:endParaRPr lang="fr-FR" sz="2400" dirty="0">
              <a:solidFill>
                <a:schemeClr val="tx2"/>
              </a:solidFill>
            </a:endParaRPr>
          </a:p>
          <a:p>
            <a:pPr marL="800100"/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Fichiers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clients, fournisseurs, distributeurs…</a:t>
            </a:r>
          </a:p>
          <a:p>
            <a:pPr marL="800100"/>
            <a:r>
              <a:rPr lang="fr-FR" sz="2000" dirty="0" err="1">
                <a:solidFill>
                  <a:schemeClr val="accent6">
                    <a:lumMod val="75000"/>
                  </a:schemeClr>
                </a:solidFill>
              </a:rPr>
              <a:t>Process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 interne</a:t>
            </a:r>
          </a:p>
          <a:p>
            <a:pPr marL="800100"/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Organisation </a:t>
            </a:r>
          </a:p>
          <a:p>
            <a:pPr marL="800100"/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L’humain 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dirty="0" smtClean="0">
                <a:solidFill>
                  <a:schemeClr val="tx2"/>
                </a:solidFill>
              </a:rPr>
              <a:t>	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56179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292725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3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1712" r="-6180" b="-23918"/>
          <a:stretch>
            <a:fillRect/>
          </a:stretch>
        </p:blipFill>
        <p:spPr bwMode="auto">
          <a:xfrm>
            <a:off x="4824413" y="0"/>
            <a:ext cx="4319587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ZoneTexte 2"/>
          <p:cNvSpPr txBox="1">
            <a:spLocks noChangeArrowheads="1"/>
          </p:cNvSpPr>
          <p:nvPr/>
        </p:nvSpPr>
        <p:spPr bwMode="auto">
          <a:xfrm>
            <a:off x="1412875" y="6597650"/>
            <a:ext cx="63182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 altLang="fr-FR" sz="800" b="1" dirty="0">
                <a:solidFill>
                  <a:srgbClr val="0070C0"/>
                </a:solidFill>
              </a:rPr>
              <a:t>LERINS JOBARD CHEMLA AVOCATS – 50, boulevard de Courcelles 75017 PARIS – 01 42 89 34 40 – www.ljcavocats.com</a:t>
            </a:r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2574518" y="1628800"/>
            <a:ext cx="3888432" cy="3600400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outils juridiques pour protéger et/ou sécuriser vos actifs immatériels</a:t>
            </a:r>
            <a: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sz="2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-53266" y="5949949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084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outils juridiques pour protéger </a:t>
            </a:r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et/ou sécuriser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u="sng" dirty="0" smtClean="0">
                <a:solidFill>
                  <a:schemeClr val="accent4">
                    <a:lumMod val="75000"/>
                  </a:schemeClr>
                </a:solidFill>
              </a:rPr>
              <a:t>Les droits de propriété industrielle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: </a:t>
            </a:r>
            <a:r>
              <a:rPr lang="fr-FR" sz="2400" dirty="0" smtClean="0">
                <a:solidFill>
                  <a:schemeClr val="accent4">
                    <a:lumMod val="75000"/>
                  </a:schemeClr>
                </a:solidFill>
              </a:rPr>
              <a:t>Titre de propriété délivré par une autorité administrative (ex: INPI)</a:t>
            </a:r>
          </a:p>
          <a:p>
            <a:pPr marL="0" indent="0" algn="just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200" dirty="0" smtClean="0">
                <a:solidFill>
                  <a:schemeClr val="tx2"/>
                </a:solidFill>
              </a:rPr>
              <a:t>	</a:t>
            </a:r>
            <a:r>
              <a:rPr lang="fr-FR" sz="2200" u="sng" dirty="0" smtClean="0">
                <a:solidFill>
                  <a:schemeClr val="tx2"/>
                </a:solidFill>
              </a:rPr>
              <a:t>Marque</a:t>
            </a:r>
            <a:r>
              <a:rPr lang="fr-FR" sz="2200" dirty="0" smtClean="0">
                <a:solidFill>
                  <a:schemeClr val="tx2"/>
                </a:solidFill>
              </a:rPr>
              <a:t>:</a:t>
            </a:r>
            <a:r>
              <a:rPr lang="fr-FR" sz="2200" dirty="0" smtClean="0"/>
              <a:t> </a:t>
            </a:r>
            <a:r>
              <a:rPr lang="fr-FR" sz="2200" dirty="0">
                <a:solidFill>
                  <a:schemeClr val="accent6">
                    <a:lumMod val="75000"/>
                  </a:schemeClr>
                </a:solidFill>
              </a:rPr>
              <a:t>“signe” servant à distinguer vos produits ou services de ceux de concurrents</a:t>
            </a:r>
          </a:p>
          <a:p>
            <a:pPr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200" dirty="0" smtClean="0">
                <a:solidFill>
                  <a:schemeClr val="tx2"/>
                </a:solidFill>
              </a:rPr>
              <a:t>	</a:t>
            </a:r>
            <a:r>
              <a:rPr lang="fr-FR" sz="2200" u="sng" dirty="0" smtClean="0">
                <a:solidFill>
                  <a:schemeClr val="tx2"/>
                </a:solidFill>
              </a:rPr>
              <a:t>Brevet</a:t>
            </a:r>
            <a:r>
              <a:rPr lang="fr-FR" sz="2200" dirty="0" smtClean="0">
                <a:solidFill>
                  <a:schemeClr val="tx2"/>
                </a:solidFill>
              </a:rPr>
              <a:t> : </a:t>
            </a:r>
            <a:r>
              <a:rPr lang="fr-FR" sz="2200" dirty="0">
                <a:solidFill>
                  <a:schemeClr val="accent6">
                    <a:lumMod val="75000"/>
                  </a:schemeClr>
                </a:solidFill>
              </a:rPr>
              <a:t>protège une innovation technique, c’est-à-dire un produit ou un procédé qui apporte une nouvelle solution technique à un problème technique donné.</a:t>
            </a:r>
          </a:p>
          <a:p>
            <a:pPr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200" dirty="0" smtClean="0">
                <a:solidFill>
                  <a:schemeClr val="tx2"/>
                </a:solidFill>
              </a:rPr>
              <a:t>	</a:t>
            </a:r>
            <a:r>
              <a:rPr lang="fr-FR" sz="2200" u="sng" dirty="0" smtClean="0">
                <a:solidFill>
                  <a:schemeClr val="tx2"/>
                </a:solidFill>
              </a:rPr>
              <a:t>Dessins &amp; modèles </a:t>
            </a:r>
            <a:r>
              <a:rPr lang="fr-FR" sz="2200" dirty="0" smtClean="0">
                <a:solidFill>
                  <a:schemeClr val="tx2"/>
                </a:solidFill>
              </a:rPr>
              <a:t>: </a:t>
            </a:r>
            <a:r>
              <a:rPr lang="fr-FR" sz="2200" dirty="0">
                <a:solidFill>
                  <a:schemeClr val="accent6">
                    <a:lumMod val="75000"/>
                  </a:schemeClr>
                </a:solidFill>
              </a:rPr>
              <a:t>protège l’apparence de vos produits, selon qu’ils se matérialisent par des éléments graphiques de 2 dimensions (dessins) ou de 3 dimensions (modèles).</a:t>
            </a: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fr-FR" sz="24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dirty="0" smtClean="0">
                <a:solidFill>
                  <a:schemeClr val="tx2"/>
                </a:solidFill>
              </a:rPr>
              <a:t>	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outils juridiques pour protéger </a:t>
            </a:r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et/ou sécuriser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u="sng" dirty="0" smtClean="0">
                <a:solidFill>
                  <a:schemeClr val="accent4">
                    <a:lumMod val="75000"/>
                  </a:schemeClr>
                </a:solidFill>
              </a:rPr>
              <a:t>Les droits de propriété industrielle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: </a:t>
            </a:r>
            <a:r>
              <a:rPr lang="fr-FR" sz="2400" dirty="0" smtClean="0">
                <a:solidFill>
                  <a:schemeClr val="accent4">
                    <a:lumMod val="75000"/>
                  </a:schemeClr>
                </a:solidFill>
              </a:rPr>
              <a:t>Titre de propriété délivré par une autorité administrative (ex: INPI)</a:t>
            </a:r>
          </a:p>
          <a:p>
            <a:pPr marL="0" indent="0" algn="just" defTabSz="360000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	</a:t>
            </a:r>
            <a:r>
              <a:rPr lang="fr-FR" sz="2200" b="1" u="sng" dirty="0" smtClean="0">
                <a:solidFill>
                  <a:schemeClr val="tx2"/>
                </a:solidFill>
              </a:rPr>
              <a:t>Marque</a:t>
            </a:r>
            <a:r>
              <a:rPr lang="fr-FR" sz="2200" dirty="0" smtClean="0">
                <a:solidFill>
                  <a:schemeClr val="tx2"/>
                </a:solidFill>
              </a:rPr>
              <a:t>:</a:t>
            </a:r>
            <a:r>
              <a:rPr lang="fr-FR" sz="2200" dirty="0" smtClean="0"/>
              <a:t> </a:t>
            </a:r>
            <a:r>
              <a:rPr lang="fr-FR" sz="2200" dirty="0"/>
              <a:t>“</a:t>
            </a:r>
            <a:r>
              <a:rPr lang="fr-FR" sz="2200" dirty="0">
                <a:solidFill>
                  <a:schemeClr val="tx2"/>
                </a:solidFill>
              </a:rPr>
              <a:t>signe” servant à distinguer vos produits ou services de ceux de </a:t>
            </a:r>
            <a:r>
              <a:rPr lang="fr-FR" sz="2200" dirty="0" smtClean="0">
                <a:solidFill>
                  <a:schemeClr val="tx2"/>
                </a:solidFill>
              </a:rPr>
              <a:t>concurrents :</a:t>
            </a:r>
          </a:p>
          <a:p>
            <a:pPr marL="800100" lvl="1" indent="-342900"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Un mot, un nom, un slogan, des chiffres, des lettres, un dessin ou un logo, un son, en 3 dimensions</a:t>
            </a:r>
          </a:p>
          <a:p>
            <a:pPr marL="800100" lvl="1" indent="-342900"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Disponible, valide et non descriptif</a:t>
            </a:r>
          </a:p>
          <a:p>
            <a:pPr marL="800100" lvl="1" indent="-342900"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Droit conférant le droit d’être le seul à pouvoir utiliser la marque et vous pouvez poursuivre en justice toute personne qui imiterait ou utiliserait aussi votre marque</a:t>
            </a:r>
          </a:p>
          <a:p>
            <a:pPr marL="800100" lvl="1" indent="-342900"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10 ans, renouvelable indéfiniment</a:t>
            </a:r>
          </a:p>
          <a:p>
            <a:pPr lvl="1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fr-FR" sz="24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558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outils juridiques pour protéger </a:t>
            </a:r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et/ou sécuriser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u="sng" dirty="0" smtClean="0">
                <a:solidFill>
                  <a:schemeClr val="accent4">
                    <a:lumMod val="75000"/>
                  </a:schemeClr>
                </a:solidFill>
              </a:rPr>
              <a:t>Les droits de propriété industrielle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: </a:t>
            </a:r>
            <a:r>
              <a:rPr lang="fr-FR" sz="2400" dirty="0" smtClean="0">
                <a:solidFill>
                  <a:schemeClr val="accent4">
                    <a:lumMod val="75000"/>
                  </a:schemeClr>
                </a:solidFill>
              </a:rPr>
              <a:t>Titre de propriété délivré par une autorité administrative (ex: INPI)</a:t>
            </a:r>
          </a:p>
          <a:p>
            <a:pPr marL="0" indent="0" algn="just" defTabSz="360000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	</a:t>
            </a:r>
            <a:r>
              <a:rPr lang="fr-FR" sz="2200" b="1" u="sng" dirty="0" smtClean="0">
                <a:solidFill>
                  <a:schemeClr val="tx2"/>
                </a:solidFill>
              </a:rPr>
              <a:t>Brevet</a:t>
            </a:r>
            <a:r>
              <a:rPr lang="fr-FR" sz="2200" dirty="0" smtClean="0">
                <a:solidFill>
                  <a:schemeClr val="tx2"/>
                </a:solidFill>
              </a:rPr>
              <a:t> : </a:t>
            </a:r>
            <a:r>
              <a:rPr lang="fr-FR" sz="2200" dirty="0">
                <a:solidFill>
                  <a:schemeClr val="tx2"/>
                </a:solidFill>
              </a:rPr>
              <a:t>protège </a:t>
            </a:r>
            <a:r>
              <a:rPr lang="fr-FR" sz="2200" dirty="0" smtClean="0">
                <a:solidFill>
                  <a:schemeClr val="tx2"/>
                </a:solidFill>
              </a:rPr>
              <a:t>un </a:t>
            </a:r>
            <a:r>
              <a:rPr lang="fr-FR" sz="2200" dirty="0">
                <a:solidFill>
                  <a:schemeClr val="tx2"/>
                </a:solidFill>
              </a:rPr>
              <a:t>produit ou un procédé qui apporte une nouvelle solution technique à un problème technique </a:t>
            </a:r>
            <a:r>
              <a:rPr lang="fr-FR" sz="2200" dirty="0" smtClean="0">
                <a:solidFill>
                  <a:schemeClr val="tx2"/>
                </a:solidFill>
              </a:rPr>
              <a:t>donné.</a:t>
            </a:r>
          </a:p>
          <a:p>
            <a:pPr marL="714375" lvl="1" indent="-342900" algn="just" defTabSz="892175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271463" algn="l"/>
              </a:tabLst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Confère monopole d’exploitation pour 20 ans maximum. </a:t>
            </a:r>
          </a:p>
          <a:p>
            <a:pPr marL="714375" lvl="1" indent="-342900" algn="just" defTabSz="892175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271463" algn="l"/>
              </a:tabLst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Conditions : être une innovation technique, nouvelle, impliquant une activité inventive et être susceptible d’application industrielle.</a:t>
            </a:r>
          </a:p>
          <a:p>
            <a:pPr marL="714375" lvl="1" indent="-342900" algn="just" defTabSz="892175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271463" algn="l"/>
              </a:tabLst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Inventions non brevetables ex: les idées, les découvertes, les théories scientifiques et les méthodes mathématiques, les créations esthétiques et ornementales, les plans, principes et méthodes,  les seuls programmes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d’ordinateur, les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obtentions végétales, les inventions contraires à l’ordre public ou aux bonnes mœurs…</a:t>
            </a:r>
          </a:p>
          <a:p>
            <a:pPr lvl="1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fr-FR" sz="20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dirty="0" smtClean="0">
                <a:solidFill>
                  <a:schemeClr val="tx2"/>
                </a:solidFill>
              </a:rPr>
              <a:t>	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142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outils juridiques pour protéger </a:t>
            </a:r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et/ou sécuriser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u="sng" dirty="0" smtClean="0">
                <a:solidFill>
                  <a:schemeClr val="accent4">
                    <a:lumMod val="75000"/>
                  </a:schemeClr>
                </a:solidFill>
              </a:rPr>
              <a:t>Les droits de propriété industrielle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: </a:t>
            </a:r>
            <a:r>
              <a:rPr lang="fr-FR" sz="2400" dirty="0" smtClean="0">
                <a:solidFill>
                  <a:schemeClr val="accent4">
                    <a:lumMod val="75000"/>
                  </a:schemeClr>
                </a:solidFill>
              </a:rPr>
              <a:t>Titre de propriété délivré par une autorité administrative (ex: INPI)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	</a:t>
            </a:r>
            <a:r>
              <a:rPr lang="fr-FR" sz="2200" b="1" u="sng" dirty="0" smtClean="0">
                <a:solidFill>
                  <a:schemeClr val="tx2"/>
                </a:solidFill>
              </a:rPr>
              <a:t>Dessins &amp; modèles </a:t>
            </a:r>
            <a:r>
              <a:rPr lang="fr-FR" sz="2200" b="1" dirty="0" smtClean="0">
                <a:solidFill>
                  <a:schemeClr val="tx2"/>
                </a:solidFill>
              </a:rPr>
              <a:t>: </a:t>
            </a:r>
            <a:r>
              <a:rPr lang="fr-FR" sz="2200" dirty="0">
                <a:solidFill>
                  <a:schemeClr val="tx2"/>
                </a:solidFill>
              </a:rPr>
              <a:t>protège l’apparence de </a:t>
            </a:r>
            <a:r>
              <a:rPr lang="fr-FR" sz="2200" dirty="0" smtClean="0">
                <a:solidFill>
                  <a:schemeClr val="tx2"/>
                </a:solidFill>
              </a:rPr>
              <a:t>tout ou partie de vos produits en 2 </a:t>
            </a:r>
            <a:r>
              <a:rPr lang="fr-FR" sz="2200" dirty="0">
                <a:solidFill>
                  <a:schemeClr val="tx2"/>
                </a:solidFill>
              </a:rPr>
              <a:t>dimensions (dessins) ou de 3 dimensions (modèles</a:t>
            </a:r>
            <a:r>
              <a:rPr lang="fr-FR" sz="2200" dirty="0" smtClean="0">
                <a:solidFill>
                  <a:schemeClr val="tx2"/>
                </a:solidFill>
              </a:rPr>
              <a:t>).</a:t>
            </a:r>
          </a:p>
          <a:p>
            <a:pPr marL="714375" lvl="1" indent="-342900"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Apparence caractérisée par des éléments visuels, ex: lignes, contours, couleurs, forme, texture ou les matériaux utilisés ou sa décoration.</a:t>
            </a:r>
          </a:p>
          <a:p>
            <a:pPr marL="714375" lvl="1" indent="-342900"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Interdictions :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pas de programme d’ordinateur, les caractéristiques ne sont pas exclusivement imposées par la fonction technique du produit ou le besoin d’être associé à un autre produit.</a:t>
            </a:r>
          </a:p>
          <a:p>
            <a:pPr marL="714375" lvl="1" indent="-342900"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Conditions : nouveauté et caractère propre,  légitimité du déposant, éléments visibles lors d’une utilisation normale </a:t>
            </a:r>
          </a:p>
          <a:p>
            <a:pPr marL="714375" lvl="1" indent="-342900"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protection : 5 ans en 5 ans, jusqu’à une période maximale de 25 ans.</a:t>
            </a:r>
          </a:p>
          <a:p>
            <a:pPr lvl="1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fr-FR" sz="2000" dirty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000" dirty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000" dirty="0">
                <a:solidFill>
                  <a:schemeClr val="tx2"/>
                </a:solidFill>
              </a:rPr>
              <a:t>	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834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outils juridiques pour protéger </a:t>
            </a:r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et/ou sécuriser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u="sng" dirty="0" smtClean="0">
                <a:solidFill>
                  <a:schemeClr val="accent4">
                    <a:lumMod val="75000"/>
                  </a:schemeClr>
                </a:solidFill>
              </a:rPr>
              <a:t>Les droits de propriété intellectuelle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: </a:t>
            </a:r>
            <a:endParaRPr lang="fr-FR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>
              <a:solidFill>
                <a:schemeClr val="accent4">
                  <a:lumMod val="75000"/>
                </a:schemeClr>
              </a:solidFill>
            </a:endParaRPr>
          </a:p>
          <a:p>
            <a:pPr marL="361950" lvl="1" algn="just">
              <a:buFont typeface="Wingdings" panose="05000000000000000000" pitchFamily="2" charset="2"/>
              <a:buChar char="§"/>
            </a:pPr>
            <a:r>
              <a:rPr lang="fr-FR" sz="2200" b="1" u="sng" dirty="0">
                <a:solidFill>
                  <a:schemeClr val="tx2"/>
                </a:solidFill>
              </a:rPr>
              <a:t>Le droit </a:t>
            </a:r>
            <a:r>
              <a:rPr lang="fr-FR" sz="2200" b="1" u="sng" dirty="0" smtClean="0">
                <a:solidFill>
                  <a:schemeClr val="tx2"/>
                </a:solidFill>
              </a:rPr>
              <a:t>d’auteur</a:t>
            </a:r>
            <a:r>
              <a:rPr lang="fr-FR" sz="2200" dirty="0" smtClean="0">
                <a:solidFill>
                  <a:schemeClr val="tx2"/>
                </a:solidFill>
              </a:rPr>
              <a:t>: </a:t>
            </a:r>
            <a:r>
              <a:rPr lang="fr-FR" sz="2200" dirty="0">
                <a:solidFill>
                  <a:schemeClr val="tx2"/>
                </a:solidFill>
              </a:rPr>
              <a:t>protège les créations de forme originales empruntes de la personnalité de leur auteur </a:t>
            </a:r>
          </a:p>
          <a:p>
            <a:pPr marL="719138" lvl="2" indent="-360363"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Aucune formalité ou enregistrement nécessaire : protection dès leur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création mais il peut être utile de se constituer une preuve de l’antériorité</a:t>
            </a:r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719138" lvl="2" indent="-360363"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Droits patrimoniaux :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droits de reproduction et de représentation</a:t>
            </a:r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719138" lvl="2" indent="-360363"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Droits moraux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:  droit de divulgation et au retrait, droit à la paternité et à l’intégrité de l’œuvre </a:t>
            </a:r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719138" lvl="2" indent="-360363"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Durée de la protection : 70 ans après la mort de l’auteur </a:t>
            </a:r>
            <a:endParaRPr lang="fr-FR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719138" lvl="2" indent="-360363"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La cession / licence obéit à des règles strictes faute de quoi la cession/licence est nulle. </a:t>
            </a:r>
            <a:endParaRPr lang="fr-FR" sz="2000" dirty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000" dirty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000" dirty="0">
                <a:solidFill>
                  <a:schemeClr val="tx2"/>
                </a:solidFill>
              </a:rPr>
              <a:t>	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401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outils juridiques pour protéger </a:t>
            </a:r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et/ou sécuriser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u="sng" dirty="0" smtClean="0">
                <a:solidFill>
                  <a:schemeClr val="accent4">
                    <a:lumMod val="75000"/>
                  </a:schemeClr>
                </a:solidFill>
              </a:rPr>
              <a:t>Les droits de propriété intellectuelle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: </a:t>
            </a:r>
            <a:endParaRPr lang="fr-FR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1600" dirty="0">
              <a:solidFill>
                <a:schemeClr val="accent4">
                  <a:lumMod val="75000"/>
                </a:schemeClr>
              </a:solidFill>
            </a:endParaRPr>
          </a:p>
          <a:p>
            <a:pPr marL="449263" lvl="1" algn="just">
              <a:buFont typeface="Wingdings" panose="05000000000000000000" pitchFamily="2" charset="2"/>
              <a:buChar char="§"/>
            </a:pPr>
            <a:r>
              <a:rPr lang="fr-FR" sz="2200" b="1" u="sng" dirty="0">
                <a:solidFill>
                  <a:schemeClr val="tx2"/>
                </a:solidFill>
              </a:rPr>
              <a:t>Le droit </a:t>
            </a:r>
            <a:r>
              <a:rPr lang="fr-FR" sz="2200" b="1" u="sng" dirty="0" smtClean="0">
                <a:solidFill>
                  <a:schemeClr val="tx2"/>
                </a:solidFill>
              </a:rPr>
              <a:t>d’auteur sur les logiciels</a:t>
            </a:r>
            <a:r>
              <a:rPr lang="fr-FR" sz="2200" dirty="0" smtClean="0">
                <a:solidFill>
                  <a:schemeClr val="tx2"/>
                </a:solidFill>
              </a:rPr>
              <a:t>: </a:t>
            </a:r>
            <a:r>
              <a:rPr lang="fr-FR" sz="2000" dirty="0">
                <a:solidFill>
                  <a:schemeClr val="tx2"/>
                </a:solidFill>
              </a:rPr>
              <a:t>Originalité = un effort personnalisé allant au-delà de la simple mise en œuvre d'une logique automatique et </a:t>
            </a:r>
            <a:r>
              <a:rPr lang="fr-FR" sz="2000" dirty="0" smtClean="0">
                <a:solidFill>
                  <a:schemeClr val="tx2"/>
                </a:solidFill>
              </a:rPr>
              <a:t>contraignante. </a:t>
            </a:r>
            <a:r>
              <a:rPr lang="fr-FR" sz="2000" dirty="0">
                <a:solidFill>
                  <a:schemeClr val="tx2"/>
                </a:solidFill>
              </a:rPr>
              <a:t> </a:t>
            </a:r>
          </a:p>
          <a:p>
            <a:pPr marL="719138" indent="-261938"/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La protection du logiciel ne s'étend pas aux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idées,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ce qui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exclut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 : les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fonctionnalités, les algorithmes, les interfaces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et les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langages de programmation</a:t>
            </a:r>
          </a:p>
          <a:p>
            <a:pPr marL="719138" indent="-261938" algn="just"/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Seule la mise en forme de ces idées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peut faire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l'objet d'une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protection: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l'architecture, le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code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source, le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code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objet, les versions, les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écrans et modalités d'interactivité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(si originaux), le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matériel de conception préparatoire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(ébauches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maquettes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analyses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fonctionnelles, la documentation de conception intégrée au logiciel, les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prototypes…)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429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outils juridiques pour protéger </a:t>
            </a:r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et/ou sécuriser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u="sng" dirty="0" smtClean="0">
                <a:solidFill>
                  <a:schemeClr val="accent4">
                    <a:lumMod val="75000"/>
                  </a:schemeClr>
                </a:solidFill>
              </a:rPr>
              <a:t>Les droits de propriété intellectuelle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: </a:t>
            </a:r>
            <a:endParaRPr lang="fr-FR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1600" dirty="0">
              <a:solidFill>
                <a:schemeClr val="accent4">
                  <a:lumMod val="75000"/>
                </a:schemeClr>
              </a:solidFill>
            </a:endParaRPr>
          </a:p>
          <a:p>
            <a:pPr marL="449263" lvl="1" algn="just">
              <a:buFont typeface="Wingdings" panose="05000000000000000000" pitchFamily="2" charset="2"/>
              <a:buChar char="§"/>
            </a:pPr>
            <a:r>
              <a:rPr lang="fr-FR" sz="2200" b="1" u="sng" dirty="0">
                <a:solidFill>
                  <a:schemeClr val="tx2"/>
                </a:solidFill>
              </a:rPr>
              <a:t>Le droit </a:t>
            </a:r>
            <a:r>
              <a:rPr lang="fr-FR" sz="2200" b="1" u="sng" dirty="0" smtClean="0">
                <a:solidFill>
                  <a:schemeClr val="tx2"/>
                </a:solidFill>
              </a:rPr>
              <a:t>d’auteur sur les logiciels</a:t>
            </a:r>
            <a:r>
              <a:rPr lang="fr-FR" sz="2200" dirty="0" smtClean="0">
                <a:solidFill>
                  <a:schemeClr val="tx2"/>
                </a:solidFill>
              </a:rPr>
              <a:t>: </a:t>
            </a:r>
          </a:p>
          <a:p>
            <a:pPr marL="449263" lvl="1" algn="just"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tx2"/>
                </a:solidFill>
              </a:rPr>
              <a:t>Aucune </a:t>
            </a:r>
            <a:r>
              <a:rPr lang="fr-FR" sz="2000" dirty="0">
                <a:solidFill>
                  <a:schemeClr val="tx2"/>
                </a:solidFill>
              </a:rPr>
              <a:t>formalité ou enregistrement nécessaire : protection dès leur création mais utilité d’un </a:t>
            </a:r>
            <a:r>
              <a:rPr lang="fr-FR" sz="2000" dirty="0" smtClean="0">
                <a:solidFill>
                  <a:schemeClr val="tx2"/>
                </a:solidFill>
              </a:rPr>
              <a:t>dépôt du logiciel de type APP (Agence pour la protection des programmes). </a:t>
            </a:r>
            <a:endParaRPr lang="fr-FR" sz="2000" dirty="0">
              <a:solidFill>
                <a:schemeClr val="tx2"/>
              </a:solidFill>
            </a:endParaRPr>
          </a:p>
          <a:p>
            <a:pPr marL="714375" lvl="2" indent="-342900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L‘APP donne un identifiant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IDDN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(sorte de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carte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d'identité) ;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il permet donc de démontrer l'existence de l'œuvre, les droits du créateur et faciliter la sanction des contrefaçons.</a:t>
            </a:r>
          </a:p>
          <a:p>
            <a:pPr marL="714375" lvl="2" indent="-342900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Donne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une date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certaine et constitue un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moyen de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preuve.</a:t>
            </a:r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714375" lvl="2" indent="-342900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Le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dépôt à l'APP prévoit en effet une possibilité d'accès au programme source en cas de défaillance de l'auteur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714375" lvl="2" indent="-342900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tx2"/>
                </a:solidFill>
              </a:rPr>
              <a:t>Durée de la protection : 70 ans après sa création</a:t>
            </a:r>
          </a:p>
          <a:p>
            <a:pPr marL="714375" lvl="2" indent="-342900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449263" lvl="1" algn="just">
              <a:buFont typeface="Wingdings" panose="05000000000000000000" pitchFamily="2" charset="2"/>
              <a:buChar char="§"/>
            </a:pPr>
            <a:endParaRPr lang="fr-FR" sz="20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89871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outils juridiques pour protéger </a:t>
            </a:r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et/ou sécuriser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u="sng" dirty="0" smtClean="0">
                <a:solidFill>
                  <a:schemeClr val="accent4">
                    <a:lumMod val="75000"/>
                  </a:schemeClr>
                </a:solidFill>
              </a:rPr>
              <a:t>Les droits de propriété intellectuelle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: </a:t>
            </a:r>
            <a:endParaRPr lang="fr-FR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1600" dirty="0">
              <a:solidFill>
                <a:schemeClr val="accent4">
                  <a:lumMod val="75000"/>
                </a:schemeClr>
              </a:solidFill>
            </a:endParaRPr>
          </a:p>
          <a:p>
            <a:pPr marL="449263" lvl="1" algn="just">
              <a:buFont typeface="Wingdings" panose="05000000000000000000" pitchFamily="2" charset="2"/>
              <a:buChar char="§"/>
            </a:pPr>
            <a:r>
              <a:rPr lang="fr-FR" sz="2200" b="1" u="sng" dirty="0">
                <a:solidFill>
                  <a:schemeClr val="tx2"/>
                </a:solidFill>
              </a:rPr>
              <a:t>Le droit </a:t>
            </a:r>
            <a:r>
              <a:rPr lang="fr-FR" sz="2200" b="1" u="sng" dirty="0" smtClean="0">
                <a:solidFill>
                  <a:schemeClr val="tx2"/>
                </a:solidFill>
              </a:rPr>
              <a:t>d’auteur sur les logiciels</a:t>
            </a:r>
            <a:r>
              <a:rPr lang="fr-FR" sz="2200" dirty="0" smtClean="0">
                <a:solidFill>
                  <a:schemeClr val="tx2"/>
                </a:solidFill>
              </a:rPr>
              <a:t>: </a:t>
            </a:r>
            <a:endParaRPr lang="fr-FR" sz="2000" dirty="0" smtClean="0">
              <a:solidFill>
                <a:schemeClr val="tx2"/>
              </a:solidFill>
            </a:endParaRPr>
          </a:p>
          <a:p>
            <a:pPr marL="714375" lvl="0" indent="-268288"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Droits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patrimoniaux : reproduction, traduction ou l'adaptation - la mise sur le marché à titre onéreux ou gratuit</a:t>
            </a:r>
          </a:p>
          <a:p>
            <a:pPr marL="719138" lvl="0" indent="-273050"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Droits moraux : du droit au nom et droit de divulgation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Titulaire : </a:t>
            </a:r>
          </a:p>
          <a:p>
            <a:pPr marL="985838" lvl="0">
              <a:tabLst>
                <a:tab pos="1165225" algn="l"/>
              </a:tabLst>
            </a:pPr>
            <a:r>
              <a:rPr lang="fr-FR" sz="1500" dirty="0" smtClean="0">
                <a:solidFill>
                  <a:schemeClr val="tx2"/>
                </a:solidFill>
              </a:rPr>
              <a:t>lorsque </a:t>
            </a:r>
            <a:r>
              <a:rPr lang="fr-FR" sz="1500" dirty="0">
                <a:solidFill>
                  <a:schemeClr val="tx2"/>
                </a:solidFill>
              </a:rPr>
              <a:t>le logiciel est créé par un seul auteur, il appartient à celui-ci</a:t>
            </a:r>
          </a:p>
          <a:p>
            <a:pPr marL="985838" lvl="0">
              <a:tabLst>
                <a:tab pos="1165225" algn="l"/>
              </a:tabLst>
            </a:pPr>
            <a:r>
              <a:rPr lang="fr-FR" sz="1500" dirty="0">
                <a:solidFill>
                  <a:schemeClr val="tx2"/>
                </a:solidFill>
              </a:rPr>
              <a:t>lorsque le logiciel a plusieurs auteurs personnes physiques = œuvre de collaboration qui appartient à ces différents coauteurs (l'indivision s'applique)</a:t>
            </a:r>
          </a:p>
          <a:p>
            <a:pPr marL="985838" lvl="0">
              <a:tabLst>
                <a:tab pos="1165225" algn="l"/>
              </a:tabLst>
            </a:pPr>
            <a:r>
              <a:rPr lang="fr-FR" sz="1500" dirty="0">
                <a:solidFill>
                  <a:schemeClr val="tx2"/>
                </a:solidFill>
              </a:rPr>
              <a:t>lorsque le logiciel est réalisé par une équipe coordonnée par une personne </a:t>
            </a:r>
            <a:r>
              <a:rPr lang="fr-FR" sz="1500" dirty="0" smtClean="0">
                <a:solidFill>
                  <a:schemeClr val="tx2"/>
                </a:solidFill>
              </a:rPr>
              <a:t>prenant l'initiative </a:t>
            </a:r>
            <a:r>
              <a:rPr lang="fr-FR" sz="1500" dirty="0">
                <a:solidFill>
                  <a:schemeClr val="tx2"/>
                </a:solidFill>
              </a:rPr>
              <a:t>de la création et qui édite et diffuse le </a:t>
            </a:r>
            <a:r>
              <a:rPr lang="fr-FR" sz="1500" dirty="0" smtClean="0">
                <a:solidFill>
                  <a:schemeClr val="tx2"/>
                </a:solidFill>
              </a:rPr>
              <a:t>produit = œuvre </a:t>
            </a:r>
            <a:r>
              <a:rPr lang="fr-FR" sz="1500" dirty="0">
                <a:solidFill>
                  <a:schemeClr val="tx2"/>
                </a:solidFill>
              </a:rPr>
              <a:t>collective et le logiciel appartient à cette personne</a:t>
            </a:r>
          </a:p>
          <a:p>
            <a:pPr marL="985838">
              <a:tabLst>
                <a:tab pos="1165225" algn="l"/>
              </a:tabLst>
            </a:pPr>
            <a:r>
              <a:rPr lang="fr-FR" sz="1500" dirty="0">
                <a:solidFill>
                  <a:schemeClr val="tx2"/>
                </a:solidFill>
              </a:rPr>
              <a:t>Lorsque les logiciels sont développés dans l'entreprise, les droits patrimoniaux sont dévolus à </a:t>
            </a:r>
            <a:r>
              <a:rPr lang="fr-FR" sz="1500" dirty="0" smtClean="0">
                <a:solidFill>
                  <a:schemeClr val="tx2"/>
                </a:solidFill>
              </a:rPr>
              <a:t>l'employeur. </a:t>
            </a:r>
            <a:endParaRPr lang="fr-FR" sz="1500" dirty="0">
              <a:solidFill>
                <a:schemeClr val="tx2"/>
              </a:solidFill>
            </a:endParaRPr>
          </a:p>
          <a:p>
            <a:pPr marL="449263" lvl="1" algn="just">
              <a:buFont typeface="Wingdings" panose="05000000000000000000" pitchFamily="2" charset="2"/>
              <a:buChar char="§"/>
            </a:pPr>
            <a:endParaRPr lang="fr-FR" sz="20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567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292725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3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1712" r="-6180" b="-23918"/>
          <a:stretch>
            <a:fillRect/>
          </a:stretch>
        </p:blipFill>
        <p:spPr bwMode="auto">
          <a:xfrm>
            <a:off x="4824413" y="0"/>
            <a:ext cx="4319587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ZoneTexte 2"/>
          <p:cNvSpPr txBox="1">
            <a:spLocks noChangeArrowheads="1"/>
          </p:cNvSpPr>
          <p:nvPr/>
        </p:nvSpPr>
        <p:spPr bwMode="auto">
          <a:xfrm>
            <a:off x="1412875" y="6597650"/>
            <a:ext cx="63182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 altLang="fr-FR" sz="800" b="1" dirty="0">
                <a:solidFill>
                  <a:srgbClr val="0070C0"/>
                </a:solidFill>
              </a:rPr>
              <a:t>LERINS JOBARD CHEMLA AVOCATS – 50, boulevard de Courcelles 75017 PARIS – 01 42 89 34 40 – www.ljcavocats.com</a:t>
            </a:r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2574518" y="1628800"/>
            <a:ext cx="3888432" cy="3600400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Identifier vos actifs immatériels</a:t>
            </a:r>
            <a: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sz="2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-53266" y="5949949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744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outils juridiques pour protéger </a:t>
            </a:r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et/ou sécuriser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u="sng" dirty="0" smtClean="0">
                <a:solidFill>
                  <a:schemeClr val="accent4">
                    <a:lumMod val="75000"/>
                  </a:schemeClr>
                </a:solidFill>
              </a:rPr>
              <a:t>Les droits de propriété intellectuelle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: </a:t>
            </a:r>
            <a:endParaRPr lang="fr-FR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>
              <a:solidFill>
                <a:schemeClr val="accent4">
                  <a:lumMod val="75000"/>
                </a:schemeClr>
              </a:solidFill>
            </a:endParaRPr>
          </a:p>
          <a:p>
            <a:pPr marL="361950" lvl="1" algn="just">
              <a:buFont typeface="Wingdings" panose="05000000000000000000" pitchFamily="2" charset="2"/>
              <a:buChar char="§"/>
            </a:pPr>
            <a:r>
              <a:rPr lang="fr-FR" sz="2200" b="1" u="sng" dirty="0">
                <a:solidFill>
                  <a:schemeClr val="tx2"/>
                </a:solidFill>
              </a:rPr>
              <a:t>Le droit </a:t>
            </a:r>
            <a:r>
              <a:rPr lang="fr-FR" sz="2200" b="1" u="sng" dirty="0" smtClean="0">
                <a:solidFill>
                  <a:schemeClr val="tx2"/>
                </a:solidFill>
              </a:rPr>
              <a:t>d’auteur sur les bases de données</a:t>
            </a:r>
            <a:r>
              <a:rPr lang="fr-FR" sz="2200" dirty="0" smtClean="0">
                <a:solidFill>
                  <a:schemeClr val="tx2"/>
                </a:solidFill>
              </a:rPr>
              <a:t>: </a:t>
            </a:r>
            <a:r>
              <a:rPr lang="fr-FR" sz="2000" dirty="0">
                <a:solidFill>
                  <a:schemeClr val="tx2"/>
                </a:solidFill>
              </a:rPr>
              <a:t>protège </a:t>
            </a:r>
            <a:r>
              <a:rPr lang="fr-FR" sz="2000" dirty="0" smtClean="0">
                <a:solidFill>
                  <a:schemeClr val="tx2"/>
                </a:solidFill>
              </a:rPr>
              <a:t>le contenu </a:t>
            </a:r>
            <a:r>
              <a:rPr lang="fr-FR" sz="2000" dirty="0">
                <a:solidFill>
                  <a:schemeClr val="tx2"/>
                </a:solidFill>
              </a:rPr>
              <a:t>de la base lorsque la constitution, la vérification ou la présentation de celui-ci atteste d'un investissement financier, matériel ou humain substantiel</a:t>
            </a:r>
          </a:p>
          <a:p>
            <a:pPr marL="714375" lvl="2" indent="-342900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Aucune formalité ou enregistrement nécessaire </a:t>
            </a:r>
            <a:endParaRPr lang="fr-FR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714375" lvl="2" indent="-342900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Faculté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d'interdire </a:t>
            </a:r>
            <a:r>
              <a:rPr lang="fr-FR" sz="2000" u="sng" dirty="0">
                <a:solidFill>
                  <a:schemeClr val="accent6">
                    <a:lumMod val="75000"/>
                  </a:schemeClr>
                </a:solidFill>
              </a:rPr>
              <a:t>la réutilisation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, par la mise à la disposition du public, </a:t>
            </a:r>
            <a:r>
              <a:rPr lang="fr-FR" sz="2000" u="sng" dirty="0">
                <a:solidFill>
                  <a:schemeClr val="accent6">
                    <a:lumMod val="75000"/>
                  </a:schemeClr>
                </a:solidFill>
              </a:rPr>
              <a:t>l'extraction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, par transfert permanent ou temporaire </a:t>
            </a:r>
            <a:endParaRPr lang="fr-FR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714375" lvl="2" indent="-342900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de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la totalité ou d'une partie </a:t>
            </a:r>
            <a:r>
              <a:rPr lang="fr-FR" sz="2000" u="sng" dirty="0">
                <a:solidFill>
                  <a:schemeClr val="accent6">
                    <a:lumMod val="75000"/>
                  </a:schemeClr>
                </a:solidFill>
              </a:rPr>
              <a:t>qualitativement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 ou </a:t>
            </a:r>
            <a:r>
              <a:rPr lang="fr-FR" sz="2000" u="sng" dirty="0">
                <a:solidFill>
                  <a:schemeClr val="accent6">
                    <a:lumMod val="75000"/>
                  </a:schemeClr>
                </a:solidFill>
              </a:rPr>
              <a:t>quantitativement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2000" u="sng" dirty="0">
                <a:solidFill>
                  <a:schemeClr val="accent6">
                    <a:lumMod val="75000"/>
                  </a:schemeClr>
                </a:solidFill>
              </a:rPr>
              <a:t>substantielle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 du contenu d'une base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sur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un autre support, par tout moyen et quelle qu'en soit la forme.</a:t>
            </a:r>
          </a:p>
          <a:p>
            <a:pPr marL="714375" lvl="2" indent="-342900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Durée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de la protection :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15 ans sauf « rechargement » par un nouvel investissement</a:t>
            </a: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60064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292725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3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1712" r="-6180" b="-23918"/>
          <a:stretch>
            <a:fillRect/>
          </a:stretch>
        </p:blipFill>
        <p:spPr bwMode="auto">
          <a:xfrm>
            <a:off x="4824413" y="0"/>
            <a:ext cx="4319587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ZoneTexte 2"/>
          <p:cNvSpPr txBox="1">
            <a:spLocks noChangeArrowheads="1"/>
          </p:cNvSpPr>
          <p:nvPr/>
        </p:nvSpPr>
        <p:spPr bwMode="auto">
          <a:xfrm>
            <a:off x="1412875" y="6597650"/>
            <a:ext cx="63182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 altLang="fr-FR" sz="800" b="1" dirty="0">
                <a:solidFill>
                  <a:srgbClr val="0070C0"/>
                </a:solidFill>
              </a:rPr>
              <a:t>LERINS JOBARD CHEMLA AVOCATS – 50, boulevard de Courcelles 75017 PARIS – 01 42 89 34 40 – www.ljcavocats.com</a:t>
            </a:r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2574518" y="1628800"/>
            <a:ext cx="3888432" cy="3600400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bonnes pratiques</a:t>
            </a:r>
            <a:br>
              <a:rPr lang="fr-FR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contractuelles, matérielles et organisationnelles</a:t>
            </a:r>
            <a: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sz="2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-53266" y="5949949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084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Précautions contractuelles 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1800" b="1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Clause de cession de droits / licences : </a:t>
            </a: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>
                <a:solidFill>
                  <a:schemeClr val="tx2"/>
                </a:solidFill>
              </a:rPr>
              <a:t>La plus entendue possible lorsque vous en êtes bénéficiaire </a:t>
            </a: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>
                <a:solidFill>
                  <a:schemeClr val="tx2"/>
                </a:solidFill>
              </a:rPr>
              <a:t>La plus restrictive possible lorsque vous concédez des droits 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Engagement de confidentialité </a:t>
            </a:r>
          </a:p>
          <a:p>
            <a:pPr defTabSz="360000">
              <a:spcBef>
                <a:spcPts val="0"/>
              </a:spcBef>
            </a:pPr>
            <a:r>
              <a:rPr lang="fr-FR" sz="2400" dirty="0" smtClean="0">
                <a:solidFill>
                  <a:schemeClr val="tx2"/>
                </a:solidFill>
              </a:rPr>
              <a:t>Contrats visés : </a:t>
            </a:r>
            <a:r>
              <a:rPr lang="fr-FR" sz="2400" dirty="0">
                <a:solidFill>
                  <a:schemeClr val="tx2"/>
                </a:solidFill>
              </a:rPr>
              <a:t>tous y compris les contrats de travail </a:t>
            </a:r>
          </a:p>
          <a:p>
            <a:pPr defTabSz="360000">
              <a:spcBef>
                <a:spcPts val="0"/>
              </a:spcBef>
            </a:pPr>
            <a:r>
              <a:rPr lang="fr-FR" sz="2400" dirty="0">
                <a:solidFill>
                  <a:schemeClr val="tx2"/>
                </a:solidFill>
              </a:rPr>
              <a:t>Durée : importance de prévoir une durée </a:t>
            </a:r>
            <a:r>
              <a:rPr lang="fr-FR" sz="2400" dirty="0" smtClean="0">
                <a:solidFill>
                  <a:schemeClr val="tx2"/>
                </a:solidFill>
              </a:rPr>
              <a:t> + une durée réaliste</a:t>
            </a:r>
            <a:endParaRPr lang="fr-FR" sz="2400" dirty="0">
              <a:solidFill>
                <a:schemeClr val="tx2"/>
              </a:solidFill>
            </a:endParaRPr>
          </a:p>
          <a:p>
            <a:pPr defTabSz="360000">
              <a:spcBef>
                <a:spcPts val="0"/>
              </a:spcBef>
            </a:pPr>
            <a:r>
              <a:rPr lang="fr-FR" sz="2400" dirty="0" smtClean="0">
                <a:solidFill>
                  <a:schemeClr val="tx2"/>
                </a:solidFill>
              </a:rPr>
              <a:t>Sanctions </a:t>
            </a:r>
            <a:r>
              <a:rPr lang="fr-FR" sz="2400" dirty="0">
                <a:solidFill>
                  <a:schemeClr val="tx2"/>
                </a:solidFill>
              </a:rPr>
              <a:t>: </a:t>
            </a:r>
            <a:r>
              <a:rPr lang="fr-FR" sz="2400" dirty="0" smtClean="0">
                <a:solidFill>
                  <a:schemeClr val="tx2"/>
                </a:solidFill>
              </a:rPr>
              <a:t>quelles sanctions pour quelle efficacité</a:t>
            </a:r>
            <a:endParaRPr lang="fr-FR" sz="2400" dirty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4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Engagement d’exclusivité et de non-concurrence </a:t>
            </a:r>
            <a:endParaRPr lang="fr-FR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Précautions matérielles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1800" b="1" dirty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Mettre en place des mesures pour restreindre les accès : 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Cryptage et mouchards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	Définition d’une politique de droit d’accès 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	Documentation des compétences et des connaissances </a:t>
            </a: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fr-FR" sz="24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dirty="0" smtClean="0">
                <a:solidFill>
                  <a:schemeClr val="tx2"/>
                </a:solidFill>
              </a:rPr>
              <a:t>	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Précautions organisationnelles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1800" b="1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1800" b="1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1800" b="1" dirty="0">
              <a:solidFill>
                <a:schemeClr val="tx2"/>
              </a:solidFill>
            </a:endParaRP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	Identification, classification et suivi 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Procédure de dépôt APP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	Sensibilisation et formation des équipes </a:t>
            </a: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fr-FR" sz="24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dirty="0" smtClean="0">
                <a:solidFill>
                  <a:schemeClr val="tx2"/>
                </a:solidFill>
              </a:rPr>
              <a:t>	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292725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3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1712" r="-6180" b="-23918"/>
          <a:stretch>
            <a:fillRect/>
          </a:stretch>
        </p:blipFill>
        <p:spPr bwMode="auto">
          <a:xfrm>
            <a:off x="4824413" y="0"/>
            <a:ext cx="4319587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ZoneTexte 2"/>
          <p:cNvSpPr txBox="1">
            <a:spLocks noChangeArrowheads="1"/>
          </p:cNvSpPr>
          <p:nvPr/>
        </p:nvSpPr>
        <p:spPr bwMode="auto">
          <a:xfrm>
            <a:off x="1412875" y="6597650"/>
            <a:ext cx="63182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 altLang="fr-FR" sz="800" b="1" dirty="0">
                <a:solidFill>
                  <a:srgbClr val="0070C0"/>
                </a:solidFill>
              </a:rPr>
              <a:t>LERINS JOBARD CHEMLA AVOCATS – 50, boulevard de Courcelles 75017 PARIS – 01 42 89 34 40 – www.ljcavocats.com</a:t>
            </a:r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323528" y="1412776"/>
            <a:ext cx="8496944" cy="1467463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Cas pratiques </a:t>
            </a:r>
            <a:br>
              <a:rPr lang="fr-FR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2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2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2400" i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QUESTIONS </a:t>
            </a:r>
            <a:r>
              <a:rPr lang="fr-FR" sz="24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–REPONSES</a:t>
            </a:r>
            <a:br>
              <a:rPr lang="fr-FR" sz="24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sz="2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-53266" y="5949949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3528" y="3284984"/>
            <a:ext cx="8496944" cy="20882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Mathilde </a:t>
            </a:r>
            <a:r>
              <a:rPr lang="fr-FR" b="1" dirty="0" err="1" smtClean="0"/>
              <a:t>Croze</a:t>
            </a:r>
            <a:r>
              <a:rPr lang="fr-FR" b="1" dirty="0" smtClean="0"/>
              <a:t> – Avocat </a:t>
            </a:r>
            <a:r>
              <a:rPr lang="fr-FR" b="1" dirty="0" err="1" smtClean="0"/>
              <a:t>Counsel</a:t>
            </a:r>
            <a:endParaRPr lang="fr-FR" b="1" dirty="0" smtClean="0"/>
          </a:p>
          <a:p>
            <a:pPr algn="ctr"/>
            <a:r>
              <a:rPr lang="fr-FR" b="1" dirty="0" smtClean="0"/>
              <a:t>LERINS JOBARD CHEMLA AVOCATS</a:t>
            </a:r>
          </a:p>
          <a:p>
            <a:pPr algn="ctr"/>
            <a:r>
              <a:rPr lang="fr-FR" b="1" dirty="0" smtClean="0"/>
              <a:t>50, boulevard de Courcelles -75017 PARIS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www.ljcavocats.com</a:t>
            </a:r>
          </a:p>
          <a:p>
            <a:pPr algn="ctr"/>
            <a:endParaRPr lang="fr-FR" b="1" dirty="0">
              <a:solidFill>
                <a:schemeClr val="bg1"/>
              </a:solidFill>
            </a:endParaRP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m.croze@ljcavocats.com– 01 42 67 11 70</a:t>
            </a:r>
          </a:p>
          <a:p>
            <a:pPr algn="ctr"/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65916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Identifier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defTabSz="360000">
              <a:spcBef>
                <a:spcPts val="0"/>
              </a:spcBef>
              <a:buNone/>
            </a:pPr>
            <a:endParaRPr lang="fr-FR" sz="1600" dirty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dirty="0">
                <a:solidFill>
                  <a:schemeClr val="accent4">
                    <a:lumMod val="75000"/>
                  </a:schemeClr>
                </a:solidFill>
              </a:rPr>
              <a:t>Qu’est-ce qu’un 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actif immatériel :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	</a:t>
            </a:r>
            <a:r>
              <a:rPr lang="fr-FR" sz="2000" dirty="0" smtClean="0">
                <a:solidFill>
                  <a:schemeClr val="tx2"/>
                </a:solidFill>
              </a:rPr>
              <a:t>Définition </a:t>
            </a:r>
            <a:r>
              <a:rPr lang="fr-FR" sz="2000" dirty="0">
                <a:solidFill>
                  <a:schemeClr val="tx2"/>
                </a:solidFill>
              </a:rPr>
              <a:t>comptable : </a:t>
            </a:r>
            <a:r>
              <a:rPr lang="fr-FR" sz="2000" dirty="0" smtClean="0">
                <a:solidFill>
                  <a:schemeClr val="tx2"/>
                </a:solidFill>
              </a:rPr>
              <a:t>« l’actif </a:t>
            </a:r>
            <a:r>
              <a:rPr lang="fr-FR" sz="2000" dirty="0">
                <a:solidFill>
                  <a:schemeClr val="tx2"/>
                </a:solidFill>
              </a:rPr>
              <a:t>sera nécessairement un élément du patrimoine figurant au bilan. Cet actif pourra être corporel ou </a:t>
            </a:r>
            <a:r>
              <a:rPr lang="fr-FR" sz="2000" dirty="0" smtClean="0">
                <a:solidFill>
                  <a:schemeClr val="tx2"/>
                </a:solidFill>
              </a:rPr>
              <a:t>incorporel ».</a:t>
            </a:r>
            <a:endParaRPr lang="fr-FR" sz="2000" dirty="0">
              <a:solidFill>
                <a:schemeClr val="tx2"/>
              </a:solidFill>
            </a:endParaRP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tx2"/>
                </a:solidFill>
              </a:rPr>
              <a:t>Définition juridique : </a:t>
            </a:r>
            <a:r>
              <a:rPr lang="fr-FR" sz="2000" dirty="0" smtClean="0">
                <a:solidFill>
                  <a:schemeClr val="tx2"/>
                </a:solidFill>
              </a:rPr>
              <a:t>« un </a:t>
            </a:r>
            <a:r>
              <a:rPr lang="fr-FR" sz="2000" dirty="0">
                <a:solidFill>
                  <a:schemeClr val="tx2"/>
                </a:solidFill>
              </a:rPr>
              <a:t>actif est un élément de patrimoine qui peut faire l’objet d’un droit de </a:t>
            </a:r>
            <a:r>
              <a:rPr lang="fr-FR" sz="2000" dirty="0" smtClean="0">
                <a:solidFill>
                  <a:schemeClr val="tx2"/>
                </a:solidFill>
              </a:rPr>
              <a:t>propriété ».</a:t>
            </a: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tx2"/>
                </a:solidFill>
              </a:rPr>
              <a:t>Anglo-saxonne</a:t>
            </a:r>
            <a:r>
              <a:rPr lang="fr-FR" sz="2000" dirty="0">
                <a:solidFill>
                  <a:schemeClr val="tx2"/>
                </a:solidFill>
              </a:rPr>
              <a:t> :  « un actif est un ensemble de profits futurs probables obtenus ou contrôlés par une entité donnée suite à des évènements ou des transactions passées ». </a:t>
            </a:r>
            <a:endParaRPr lang="fr-FR" sz="20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 defTabSz="360000">
              <a:spcBef>
                <a:spcPts val="0"/>
              </a:spcBef>
              <a:buNone/>
            </a:pPr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</a:rPr>
              <a:t>Conclusion : absence </a:t>
            </a:r>
            <a:r>
              <a:rPr lang="fr-FR" sz="2000" b="1" dirty="0">
                <a:solidFill>
                  <a:schemeClr val="accent6">
                    <a:lumMod val="75000"/>
                  </a:schemeClr>
                </a:solidFill>
              </a:rPr>
              <a:t>de définition généralement </a:t>
            </a:r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</a:rPr>
              <a:t>acceptée</a:t>
            </a:r>
            <a:r>
              <a:rPr lang="fr-FR" sz="2000" b="1" dirty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2000" b="1" dirty="0">
                <a:solidFill>
                  <a:schemeClr val="accent6">
                    <a:lumMod val="75000"/>
                  </a:schemeClr>
                </a:solidFill>
              </a:rPr>
              <a:t>un actif immatériel recouvre des réalités différentes en </a:t>
            </a:r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</a:rPr>
              <a:t>fonction </a:t>
            </a:r>
            <a:r>
              <a:rPr lang="fr-FR" sz="2000" b="1" dirty="0">
                <a:solidFill>
                  <a:schemeClr val="accent6">
                    <a:lumMod val="75000"/>
                  </a:schemeClr>
                </a:solidFill>
              </a:rPr>
              <a:t>des </a:t>
            </a:r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</a:rPr>
              <a:t>interlocuteurs.</a:t>
            </a:r>
            <a:endParaRPr lang="fr-FR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289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Identifier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Proposition </a:t>
            </a:r>
            <a:r>
              <a:rPr lang="fr-FR" sz="2400" b="1" dirty="0">
                <a:solidFill>
                  <a:schemeClr val="accent4">
                    <a:lumMod val="75000"/>
                  </a:schemeClr>
                </a:solidFill>
              </a:rPr>
              <a:t>de définition d’un actif immatériel </a:t>
            </a:r>
            <a:r>
              <a:rPr lang="fr-FR" sz="2400" dirty="0" smtClean="0"/>
              <a:t>: </a:t>
            </a:r>
            <a:r>
              <a:rPr lang="fr-FR" sz="2400" dirty="0" smtClean="0">
                <a:solidFill>
                  <a:schemeClr val="tx2"/>
                </a:solidFill>
              </a:rPr>
              <a:t>Un </a:t>
            </a:r>
            <a:r>
              <a:rPr lang="fr-FR" sz="2400" dirty="0">
                <a:solidFill>
                  <a:schemeClr val="tx2"/>
                </a:solidFill>
              </a:rPr>
              <a:t>actif immatériel est </a:t>
            </a:r>
            <a:r>
              <a:rPr lang="fr-FR" sz="2400" dirty="0" smtClean="0">
                <a:solidFill>
                  <a:schemeClr val="tx2"/>
                </a:solidFill>
              </a:rPr>
              <a:t>: </a:t>
            </a:r>
            <a:endParaRPr lang="fr-FR" sz="2400" dirty="0">
              <a:solidFill>
                <a:schemeClr val="tx2"/>
              </a:solidFill>
            </a:endParaRPr>
          </a:p>
          <a:p>
            <a:pPr lvl="0"/>
            <a:r>
              <a:rPr lang="fr-FR" sz="2000" dirty="0">
                <a:solidFill>
                  <a:schemeClr val="tx2"/>
                </a:solidFill>
              </a:rPr>
              <a:t>un élément du patrimoine en ce sens qui appartient à l’entreprise, </a:t>
            </a:r>
          </a:p>
          <a:p>
            <a:pPr lvl="0"/>
            <a:r>
              <a:rPr lang="fr-FR" sz="2000" dirty="0">
                <a:solidFill>
                  <a:schemeClr val="tx2"/>
                </a:solidFill>
              </a:rPr>
              <a:t>dont </a:t>
            </a:r>
            <a:r>
              <a:rPr lang="fr-FR" sz="2000" dirty="0" smtClean="0">
                <a:solidFill>
                  <a:schemeClr val="tx2"/>
                </a:solidFill>
              </a:rPr>
              <a:t>elle </a:t>
            </a:r>
            <a:r>
              <a:rPr lang="fr-FR" sz="2000" b="1" u="sng" dirty="0" smtClean="0">
                <a:solidFill>
                  <a:schemeClr val="tx2"/>
                </a:solidFill>
              </a:rPr>
              <a:t>dispose </a:t>
            </a:r>
            <a:r>
              <a:rPr lang="fr-FR" sz="2000" b="1" u="sng" dirty="0">
                <a:solidFill>
                  <a:schemeClr val="tx2"/>
                </a:solidFill>
              </a:rPr>
              <a:t>de façon durable ou pendant une certaine </a:t>
            </a:r>
            <a:r>
              <a:rPr lang="fr-FR" sz="2000" b="1" u="sng" dirty="0" smtClean="0">
                <a:solidFill>
                  <a:schemeClr val="tx2"/>
                </a:solidFill>
              </a:rPr>
              <a:t>durée</a:t>
            </a:r>
            <a:r>
              <a:rPr lang="fr-FR" sz="2000" dirty="0" smtClean="0">
                <a:solidFill>
                  <a:schemeClr val="tx2"/>
                </a:solidFill>
              </a:rPr>
              <a:t>,</a:t>
            </a:r>
            <a:endParaRPr lang="fr-FR" sz="2000" dirty="0">
              <a:solidFill>
                <a:schemeClr val="tx2"/>
              </a:solidFill>
            </a:endParaRPr>
          </a:p>
          <a:p>
            <a:pPr lvl="0"/>
            <a:r>
              <a:rPr lang="fr-FR" sz="2000" dirty="0">
                <a:solidFill>
                  <a:schemeClr val="tx2"/>
                </a:solidFill>
              </a:rPr>
              <a:t>i</a:t>
            </a:r>
            <a:r>
              <a:rPr lang="fr-FR" sz="2000" dirty="0" smtClean="0">
                <a:solidFill>
                  <a:schemeClr val="tx2"/>
                </a:solidFill>
              </a:rPr>
              <a:t>dentifiable, </a:t>
            </a:r>
            <a:endParaRPr lang="fr-FR" sz="2000" dirty="0">
              <a:solidFill>
                <a:schemeClr val="tx2"/>
              </a:solidFill>
            </a:endParaRPr>
          </a:p>
          <a:p>
            <a:pPr lvl="0"/>
            <a:r>
              <a:rPr lang="fr-FR" sz="2000" b="1" u="sng" dirty="0">
                <a:solidFill>
                  <a:schemeClr val="tx2"/>
                </a:solidFill>
              </a:rPr>
              <a:t>intangible</a:t>
            </a:r>
            <a:r>
              <a:rPr lang="fr-FR" sz="2000" dirty="0">
                <a:solidFill>
                  <a:schemeClr val="tx2"/>
                </a:solidFill>
              </a:rPr>
              <a:t>, c’est-à-dire sans substance physique,</a:t>
            </a:r>
          </a:p>
          <a:p>
            <a:pPr lvl="0"/>
            <a:r>
              <a:rPr lang="fr-FR" sz="2000" dirty="0">
                <a:solidFill>
                  <a:schemeClr val="tx2"/>
                </a:solidFill>
              </a:rPr>
              <a:t>qui peut devenir un actif au sens comptable du terme lorsque certaines conditions sont réunies </a:t>
            </a:r>
            <a:endParaRPr lang="fr-FR" sz="2000" dirty="0" smtClean="0">
              <a:solidFill>
                <a:schemeClr val="tx2"/>
              </a:solidFill>
            </a:endParaRPr>
          </a:p>
          <a:p>
            <a:pPr lvl="0"/>
            <a:r>
              <a:rPr lang="fr-FR" sz="2000" b="1" u="sng" dirty="0" smtClean="0">
                <a:solidFill>
                  <a:schemeClr val="tx2"/>
                </a:solidFill>
              </a:rPr>
              <a:t>ayant </a:t>
            </a:r>
            <a:r>
              <a:rPr lang="fr-FR" sz="2000" b="1" u="sng" dirty="0">
                <a:solidFill>
                  <a:schemeClr val="tx2"/>
                </a:solidFill>
              </a:rPr>
              <a:t>une valeur</a:t>
            </a:r>
            <a:r>
              <a:rPr lang="fr-FR" sz="2000" dirty="0">
                <a:solidFill>
                  <a:schemeClr val="tx2"/>
                </a:solidFill>
              </a:rPr>
              <a:t> pour celui qui le détient en ce sens qu’il est source, seul ou avec d’autres, de profits </a:t>
            </a:r>
          </a:p>
          <a:p>
            <a:pPr lvl="0"/>
            <a:r>
              <a:rPr lang="fr-FR" sz="2000" dirty="0">
                <a:solidFill>
                  <a:schemeClr val="tx2"/>
                </a:solidFill>
              </a:rPr>
              <a:t>qui peut faire l’objet d’un droit de propriété ou non (ainsi la valeur peut être </a:t>
            </a:r>
            <a:r>
              <a:rPr lang="fr-FR" sz="2000" dirty="0" err="1" smtClean="0">
                <a:solidFill>
                  <a:schemeClr val="tx2"/>
                </a:solidFill>
              </a:rPr>
              <a:t>décorrélée</a:t>
            </a:r>
            <a:r>
              <a:rPr lang="fr-FR" sz="2000" dirty="0" smtClean="0">
                <a:solidFill>
                  <a:schemeClr val="tx2"/>
                </a:solidFill>
              </a:rPr>
              <a:t> du </a:t>
            </a:r>
            <a:r>
              <a:rPr lang="fr-FR" sz="2000" dirty="0">
                <a:solidFill>
                  <a:schemeClr val="tx2"/>
                </a:solidFill>
              </a:rPr>
              <a:t>titre de propriété à proprement parler</a:t>
            </a:r>
            <a:r>
              <a:rPr lang="fr-FR" sz="2000" dirty="0" smtClean="0">
                <a:solidFill>
                  <a:schemeClr val="tx2"/>
                </a:solidFill>
              </a:rPr>
              <a:t>). </a:t>
            </a:r>
            <a:endParaRPr lang="fr-FR" sz="2000" dirty="0">
              <a:solidFill>
                <a:schemeClr val="tx2"/>
              </a:solidFill>
            </a:endParaRP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fr-FR" sz="24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920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Identifier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Tentative de classification des actifs immatériels </a:t>
            </a:r>
            <a:r>
              <a:rPr lang="fr-FR" sz="2400" b="1" dirty="0">
                <a:solidFill>
                  <a:schemeClr val="accent4">
                    <a:lumMod val="75000"/>
                  </a:schemeClr>
                </a:solidFill>
              </a:rPr>
              <a:t>:</a:t>
            </a:r>
            <a:endParaRPr lang="fr-FR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	Actifs </a:t>
            </a:r>
            <a:r>
              <a:rPr lang="fr-FR" sz="2400" dirty="0">
                <a:solidFill>
                  <a:schemeClr val="tx2"/>
                </a:solidFill>
              </a:rPr>
              <a:t>immatériels relevant des droits liés à la propriété </a:t>
            </a:r>
            <a:r>
              <a:rPr lang="fr-FR" sz="2400" dirty="0" smtClean="0">
                <a:solidFill>
                  <a:schemeClr val="tx2"/>
                </a:solidFill>
              </a:rPr>
              <a:t>intellectuelle</a:t>
            </a: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Actifs </a:t>
            </a:r>
            <a:r>
              <a:rPr lang="fr-FR" sz="2400" dirty="0">
                <a:solidFill>
                  <a:schemeClr val="tx2"/>
                </a:solidFill>
              </a:rPr>
              <a:t>immatériels nés d’autorisations administratives </a:t>
            </a: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Actifs </a:t>
            </a:r>
            <a:r>
              <a:rPr lang="fr-FR" sz="2400" dirty="0">
                <a:solidFill>
                  <a:schemeClr val="tx2"/>
                </a:solidFill>
              </a:rPr>
              <a:t>immatériels nés de droits </a:t>
            </a:r>
            <a:r>
              <a:rPr lang="fr-FR" sz="2400" dirty="0" smtClean="0">
                <a:solidFill>
                  <a:schemeClr val="tx2"/>
                </a:solidFill>
              </a:rPr>
              <a:t>contractuels</a:t>
            </a:r>
            <a:endParaRPr lang="fr-FR" sz="24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Actifs </a:t>
            </a:r>
            <a:r>
              <a:rPr lang="fr-FR" sz="2400" dirty="0">
                <a:solidFill>
                  <a:schemeClr val="tx2"/>
                </a:solidFill>
              </a:rPr>
              <a:t>immatériels nés de la protection offerte à travers la jurisprudence </a:t>
            </a:r>
            <a:r>
              <a:rPr lang="fr-FR" sz="2400" dirty="0" smtClean="0">
                <a:solidFill>
                  <a:schemeClr val="tx2"/>
                </a:solidFill>
              </a:rPr>
              <a:t>en matière </a:t>
            </a:r>
            <a:r>
              <a:rPr lang="fr-FR" sz="2400" dirty="0">
                <a:solidFill>
                  <a:schemeClr val="tx2"/>
                </a:solidFill>
              </a:rPr>
              <a:t>de </a:t>
            </a:r>
            <a:r>
              <a:rPr lang="fr-FR" sz="2400" dirty="0" smtClean="0">
                <a:solidFill>
                  <a:schemeClr val="tx2"/>
                </a:solidFill>
              </a:rPr>
              <a:t>responsabilité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>
                <a:solidFill>
                  <a:schemeClr val="tx2"/>
                </a:solidFill>
              </a:rPr>
              <a:t>A</a:t>
            </a:r>
            <a:r>
              <a:rPr lang="fr-FR" sz="2400" dirty="0" smtClean="0">
                <a:solidFill>
                  <a:schemeClr val="tx2"/>
                </a:solidFill>
              </a:rPr>
              <a:t>ctifs </a:t>
            </a:r>
            <a:r>
              <a:rPr lang="fr-FR" sz="2400" dirty="0">
                <a:solidFill>
                  <a:schemeClr val="tx2"/>
                </a:solidFill>
              </a:rPr>
              <a:t>immatériels nés de la capacité de l’entreprise à s’en réserver l’accès </a:t>
            </a:r>
            <a:r>
              <a:rPr lang="fr-FR" sz="2400" dirty="0" smtClean="0">
                <a:solidFill>
                  <a:schemeClr val="tx2"/>
                </a:solidFill>
              </a:rPr>
              <a:t>elle-même, à </a:t>
            </a:r>
            <a:r>
              <a:rPr lang="fr-FR" sz="2400" dirty="0">
                <a:solidFill>
                  <a:schemeClr val="tx2"/>
                </a:solidFill>
              </a:rPr>
              <a:t>ses risques et </a:t>
            </a:r>
            <a:r>
              <a:rPr lang="fr-FR" sz="2400" dirty="0" smtClean="0">
                <a:solidFill>
                  <a:schemeClr val="tx2"/>
                </a:solidFill>
              </a:rPr>
              <a:t>périls</a:t>
            </a:r>
            <a:endParaRPr lang="fr-FR" sz="2400" dirty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dirty="0" smtClean="0">
                <a:solidFill>
                  <a:schemeClr val="tx2"/>
                </a:solidFill>
              </a:rPr>
              <a:t>	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93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Identifier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24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Tentative </a:t>
            </a:r>
            <a:r>
              <a:rPr lang="fr-FR" sz="2400" b="1" dirty="0">
                <a:solidFill>
                  <a:schemeClr val="accent4">
                    <a:lumMod val="75000"/>
                  </a:schemeClr>
                </a:solidFill>
              </a:rPr>
              <a:t>de classification des actifs immatériels 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	Actifs </a:t>
            </a:r>
            <a:r>
              <a:rPr lang="fr-FR" sz="2400" dirty="0">
                <a:solidFill>
                  <a:schemeClr val="tx2"/>
                </a:solidFill>
              </a:rPr>
              <a:t>immatériels relevant des droits liés à la propriété </a:t>
            </a:r>
            <a:r>
              <a:rPr lang="fr-FR" sz="2400" dirty="0" smtClean="0">
                <a:solidFill>
                  <a:schemeClr val="tx2"/>
                </a:solidFill>
              </a:rPr>
              <a:t>intellectuelle :</a:t>
            </a:r>
          </a:p>
          <a:p>
            <a:pPr lvl="1"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la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propriété industrielle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(enregistrement): </a:t>
            </a:r>
            <a:r>
              <a:rPr lang="fr-FR" sz="2000" dirty="0" smtClean="0">
                <a:solidFill>
                  <a:schemeClr val="tx2"/>
                </a:solidFill>
              </a:rPr>
              <a:t>une </a:t>
            </a:r>
            <a:r>
              <a:rPr lang="fr-FR" sz="2000" dirty="0">
                <a:solidFill>
                  <a:schemeClr val="tx2"/>
                </a:solidFill>
              </a:rPr>
              <a:t>invention d’ordre technique protégeable par </a:t>
            </a:r>
            <a:r>
              <a:rPr lang="fr-FR" sz="2000" dirty="0" smtClean="0">
                <a:solidFill>
                  <a:schemeClr val="tx2"/>
                </a:solidFill>
              </a:rPr>
              <a:t>un brevet, une </a:t>
            </a:r>
            <a:r>
              <a:rPr lang="fr-FR" sz="2000" dirty="0">
                <a:solidFill>
                  <a:schemeClr val="tx2"/>
                </a:solidFill>
              </a:rPr>
              <a:t>création </a:t>
            </a:r>
            <a:r>
              <a:rPr lang="fr-FR" sz="2000" dirty="0" smtClean="0">
                <a:solidFill>
                  <a:schemeClr val="tx2"/>
                </a:solidFill>
              </a:rPr>
              <a:t>utilitaire </a:t>
            </a:r>
            <a:r>
              <a:rPr lang="fr-FR" sz="2000" dirty="0">
                <a:solidFill>
                  <a:schemeClr val="tx2"/>
                </a:solidFill>
              </a:rPr>
              <a:t>protégeable par </a:t>
            </a:r>
            <a:r>
              <a:rPr lang="fr-FR" sz="2000" dirty="0" smtClean="0">
                <a:solidFill>
                  <a:schemeClr val="tx2"/>
                </a:solidFill>
              </a:rPr>
              <a:t>un dessin ou modèle, un vocable protégeable par un dépôt de marque </a:t>
            </a:r>
            <a:r>
              <a:rPr lang="fr-FR" sz="2000" dirty="0">
                <a:solidFill>
                  <a:schemeClr val="tx2"/>
                </a:solidFill>
              </a:rPr>
              <a:t>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la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propriété littéraire et artistique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(absence d’enregistrement): </a:t>
            </a:r>
            <a:r>
              <a:rPr lang="fr-FR" sz="2000" dirty="0" smtClean="0">
                <a:solidFill>
                  <a:schemeClr val="tx2"/>
                </a:solidFill>
              </a:rPr>
              <a:t>une œuvre </a:t>
            </a:r>
            <a:r>
              <a:rPr lang="fr-FR" sz="2000" dirty="0">
                <a:solidFill>
                  <a:schemeClr val="tx2"/>
                </a:solidFill>
              </a:rPr>
              <a:t>de l’esprit protégeable par le droit </a:t>
            </a:r>
            <a:r>
              <a:rPr lang="fr-FR" sz="2000" dirty="0" smtClean="0">
                <a:solidFill>
                  <a:schemeClr val="tx2"/>
                </a:solidFill>
              </a:rPr>
              <a:t>d’auteur (texte, image etc.) </a:t>
            </a:r>
            <a:endParaRPr lang="fr-FR" sz="2000" dirty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ceux relevant des domaines particuliers de l’informatique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fr-FR" sz="2000" dirty="0" smtClean="0">
                <a:solidFill>
                  <a:schemeClr val="tx2"/>
                </a:solidFill>
              </a:rPr>
              <a:t>une </a:t>
            </a:r>
            <a:r>
              <a:rPr lang="fr-FR" sz="2000" dirty="0">
                <a:solidFill>
                  <a:schemeClr val="tx2"/>
                </a:solidFill>
              </a:rPr>
              <a:t>base de </a:t>
            </a:r>
            <a:r>
              <a:rPr lang="fr-FR" sz="2000" dirty="0" smtClean="0">
                <a:solidFill>
                  <a:schemeClr val="tx2"/>
                </a:solidFill>
              </a:rPr>
              <a:t>données, </a:t>
            </a:r>
            <a:r>
              <a:rPr lang="fr-FR" sz="2000" dirty="0">
                <a:solidFill>
                  <a:schemeClr val="tx2"/>
                </a:solidFill>
              </a:rPr>
              <a:t>un </a:t>
            </a:r>
            <a:r>
              <a:rPr lang="fr-FR" sz="2000" dirty="0" smtClean="0">
                <a:solidFill>
                  <a:schemeClr val="tx2"/>
                </a:solidFill>
              </a:rPr>
              <a:t>logiciel, les </a:t>
            </a:r>
            <a:r>
              <a:rPr lang="fr-FR" sz="2000" dirty="0">
                <a:solidFill>
                  <a:schemeClr val="tx2"/>
                </a:solidFill>
              </a:rPr>
              <a:t>puces et </a:t>
            </a:r>
            <a:r>
              <a:rPr lang="fr-FR" sz="2000" dirty="0" smtClean="0">
                <a:solidFill>
                  <a:schemeClr val="tx2"/>
                </a:solidFill>
              </a:rPr>
              <a:t>semi-conducteurs, les noms de domaines. </a:t>
            </a:r>
            <a:endParaRPr lang="fr-FR" sz="24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486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Identifier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Tentative de classification des actifs immatériels :</a:t>
            </a:r>
            <a:endParaRPr lang="fr-FR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	Actifs </a:t>
            </a:r>
            <a:r>
              <a:rPr lang="fr-FR" sz="2400" dirty="0">
                <a:solidFill>
                  <a:schemeClr val="tx2"/>
                </a:solidFill>
              </a:rPr>
              <a:t>immatériels nés d’autorisations administratives </a:t>
            </a:r>
            <a:r>
              <a:rPr lang="fr-FR" sz="2400" dirty="0" smtClean="0">
                <a:solidFill>
                  <a:schemeClr val="tx2"/>
                </a:solidFill>
              </a:rPr>
              <a:t>: ces </a:t>
            </a:r>
            <a:r>
              <a:rPr lang="fr-FR" sz="2400" dirty="0">
                <a:solidFill>
                  <a:schemeClr val="tx2"/>
                </a:solidFill>
              </a:rPr>
              <a:t>autorisations relèvent de dispositions législatives et </a:t>
            </a:r>
            <a:r>
              <a:rPr lang="fr-FR" sz="2400" dirty="0" smtClean="0">
                <a:solidFill>
                  <a:schemeClr val="tx2"/>
                </a:solidFill>
              </a:rPr>
              <a:t>réglementaires :</a:t>
            </a:r>
            <a:endParaRPr lang="fr-FR" sz="2400" dirty="0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autorisations de mise sur le marché (médicaments, dispositifs médicaux…)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autorisations ou agrément relatif à une activité : service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de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paiement (ACPR), hébergement de données de santé (ASIP), jeux en ligne (ARJEL)... )</a:t>
            </a:r>
            <a:endParaRPr lang="fr-FR" sz="24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dirty="0" smtClean="0">
                <a:solidFill>
                  <a:schemeClr val="tx2"/>
                </a:solidFill>
              </a:rPr>
              <a:t>	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419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Identifier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Tentative de classification des actifs immatériels </a:t>
            </a:r>
            <a:r>
              <a:rPr lang="fr-FR" sz="2400" b="1" dirty="0">
                <a:solidFill>
                  <a:schemeClr val="accent4">
                    <a:lumMod val="75000"/>
                  </a:schemeClr>
                </a:solidFill>
              </a:rPr>
              <a:t>:</a:t>
            </a:r>
            <a:endParaRPr lang="fr-FR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	Actifs </a:t>
            </a:r>
            <a:r>
              <a:rPr lang="fr-FR" sz="2400" dirty="0">
                <a:solidFill>
                  <a:schemeClr val="tx2"/>
                </a:solidFill>
              </a:rPr>
              <a:t>immatériels nés de droits </a:t>
            </a:r>
            <a:r>
              <a:rPr lang="fr-FR" sz="2400" dirty="0" smtClean="0">
                <a:solidFill>
                  <a:schemeClr val="tx2"/>
                </a:solidFill>
              </a:rPr>
              <a:t>contractuels</a:t>
            </a:r>
            <a:endParaRPr lang="fr-FR" sz="2400" dirty="0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ontrats commerciaux : franchises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licences (l’exemple d’une licence de logiciel…),</a:t>
            </a:r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Engagements de non-concurrence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Engagements de confidentialité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Exclusivité </a:t>
            </a:r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048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Identifier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Tentative de classification des actifs immatériels </a:t>
            </a:r>
            <a:r>
              <a:rPr lang="fr-FR" sz="2400" b="1" dirty="0">
                <a:solidFill>
                  <a:schemeClr val="accent4">
                    <a:lumMod val="75000"/>
                  </a:schemeClr>
                </a:solidFill>
              </a:rPr>
              <a:t>:</a:t>
            </a:r>
            <a:endParaRPr lang="fr-FR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	Actifs </a:t>
            </a:r>
            <a:r>
              <a:rPr lang="fr-FR" sz="2400" dirty="0">
                <a:solidFill>
                  <a:schemeClr val="tx2"/>
                </a:solidFill>
              </a:rPr>
              <a:t>immatériels nés de la protection offerte à travers la jurisprudence </a:t>
            </a:r>
            <a:r>
              <a:rPr lang="fr-FR" sz="2400" dirty="0" smtClean="0">
                <a:solidFill>
                  <a:schemeClr val="tx2"/>
                </a:solidFill>
              </a:rPr>
              <a:t>en matière </a:t>
            </a:r>
            <a:r>
              <a:rPr lang="fr-FR" sz="2400" dirty="0">
                <a:solidFill>
                  <a:schemeClr val="tx2"/>
                </a:solidFill>
              </a:rPr>
              <a:t>de </a:t>
            </a:r>
            <a:r>
              <a:rPr lang="fr-FR" sz="2400" dirty="0" smtClean="0">
                <a:solidFill>
                  <a:schemeClr val="tx2"/>
                </a:solidFill>
              </a:rPr>
              <a:t>responsabilité (en particulier le parasitisme ou la concurrence déloyale) 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avoir-faire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N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om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commercial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 enseigne,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Idées et concepts,</a:t>
            </a:r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ppellation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d’origine (AOC, AOP) ;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dirty="0" smtClean="0">
                <a:solidFill>
                  <a:schemeClr val="tx2"/>
                </a:solidFill>
              </a:rPr>
              <a:t>	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18702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ÉSENTATION FISCALE 20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1605</TotalTime>
  <Words>970</Words>
  <Application>Microsoft Office PowerPoint</Application>
  <PresentationFormat>Affichage à l'écran (4:3)</PresentationFormat>
  <Paragraphs>312</Paragraphs>
  <Slides>25</Slides>
  <Notes>25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PRÉSENTATION FISCALE 2015</vt:lpstr>
      <vt:lpstr> Actifs immatériels :   Identifier + Sécuriser = Valoriser </vt:lpstr>
      <vt:lpstr> Identifier vos actifs immatériels </vt:lpstr>
      <vt:lpstr>Identifier vos actifs immatériels</vt:lpstr>
      <vt:lpstr>Identifier vos actifs immatériels</vt:lpstr>
      <vt:lpstr>Identifier vos actifs immatériels</vt:lpstr>
      <vt:lpstr>Identifier vos actifs immatériels</vt:lpstr>
      <vt:lpstr>Identifier vos actifs immatériels</vt:lpstr>
      <vt:lpstr>Identifier vos actifs immatériels</vt:lpstr>
      <vt:lpstr>Identifier vos actifs immatériels</vt:lpstr>
      <vt:lpstr>Identifier vos actifs immatériels</vt:lpstr>
      <vt:lpstr> Les outils juridiques pour protéger et/ou sécuriser vos actifs immatériels </vt:lpstr>
      <vt:lpstr>Les outils juridiques pour protéger et/ou sécuriser vos actifs immatériels</vt:lpstr>
      <vt:lpstr>Les outils juridiques pour protéger et/ou sécuriser vos actifs immatériels</vt:lpstr>
      <vt:lpstr>Les outils juridiques pour protéger et/ou sécuriser vos actifs immatériels</vt:lpstr>
      <vt:lpstr>Les outils juridiques pour protéger et/ou sécuriser vos actifs immatériels</vt:lpstr>
      <vt:lpstr>Les outils juridiques pour protéger et/ou sécuriser vos actifs immatériels</vt:lpstr>
      <vt:lpstr>Les outils juridiques pour protéger et/ou sécuriser vos actifs immatériels</vt:lpstr>
      <vt:lpstr>Les outils juridiques pour protéger et/ou sécuriser vos actifs immatériels</vt:lpstr>
      <vt:lpstr>Les outils juridiques pour protéger et/ou sécuriser vos actifs immatériels</vt:lpstr>
      <vt:lpstr>Les outils juridiques pour protéger et/ou sécuriser vos actifs immatériels</vt:lpstr>
      <vt:lpstr> Les bonnes pratiques contractuelles, matérielles et organisationnelles </vt:lpstr>
      <vt:lpstr>Précautions contractuelles </vt:lpstr>
      <vt:lpstr>Précautions matérielles</vt:lpstr>
      <vt:lpstr>Précautions organisationnelles</vt:lpstr>
      <vt:lpstr>  Cas pratiques   QUESTIONS –REPONSES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Basile TRENADO</dc:creator>
  <cp:lastModifiedBy>Leslie BRASSAC</cp:lastModifiedBy>
  <cp:revision>108</cp:revision>
  <cp:lastPrinted>2015-03-03T18:17:25Z</cp:lastPrinted>
  <dcterms:created xsi:type="dcterms:W3CDTF">2015-01-26T14:46:34Z</dcterms:created>
  <dcterms:modified xsi:type="dcterms:W3CDTF">2015-03-16T14:57:54Z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